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2"/>
  </p:notesMasterIdLst>
  <p:handoutMasterIdLst>
    <p:handoutMasterId r:id="rId13"/>
  </p:handoutMasterIdLst>
  <p:sldIdLst>
    <p:sldId id="18691" r:id="rId8"/>
    <p:sldId id="18698" r:id="rId9"/>
    <p:sldId id="18696" r:id="rId10"/>
    <p:sldId id="18697" r:id="rId1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30/5/2025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30/5/2025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A50B-99CC-76B9-9951-698F4D34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8D0-F7EB-8EE8-38F4-D6E61CA70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8FC67-965E-B547-A857-283B19D8A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2E5CA-6DDB-B0C4-FE4D-24F79A905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44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9F00-782E-F683-91E7-91D427DC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67F01-6F55-F889-4B74-27AD30F91E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F15FD-998B-E448-DDD2-03A68B1F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F3272-5C05-53A6-E9A5-CF91E2EB9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75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25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7777E-87D8-6239-1864-980BB22B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30476-AC50-1217-29A9-EBC511742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8714E-FDBA-3E18-6CC9-7561C177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D298-F156-9AFB-A6C8-83B1F6DE2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2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7.em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CE2E-5045-F0D8-D80B-B5316884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BD88B-CD9D-EF0A-D796-C56880B7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800" dirty="0"/>
              <a:t>But what about my favourite metaheuristic optimiser?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75D9D-C8C6-0751-4402-ADA63F2AD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6" y="957138"/>
            <a:ext cx="4060701" cy="3416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B08FA-6350-4847-B2E3-7E74A6B88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0"/>
          <a:stretch/>
        </p:blipFill>
        <p:spPr>
          <a:xfrm>
            <a:off x="684145" y="3718563"/>
            <a:ext cx="3743839" cy="547371"/>
          </a:xfrm>
          <a:prstGeom prst="rect">
            <a:avLst/>
          </a:prstGeom>
        </p:spPr>
      </p:pic>
      <p:pic>
        <p:nvPicPr>
          <p:cNvPr id="18" name="Picture 17" descr="A green and yellow chart with black dots and numbers&#10;&#10;Description automatically generated">
            <a:extLst>
              <a:ext uri="{FF2B5EF4-FFF2-40B4-BE49-F238E27FC236}">
                <a16:creationId xmlns:a16="http://schemas.microsoft.com/office/drawing/2014/main" id="{022D8AC0-7483-F3A0-4B1D-94A07BE5F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16" y="865670"/>
            <a:ext cx="2574032" cy="2574032"/>
          </a:xfrm>
          <a:prstGeom prst="rect">
            <a:avLst/>
          </a:prstGeom>
        </p:spPr>
      </p:pic>
      <p:pic>
        <p:nvPicPr>
          <p:cNvPr id="22" name="Picture 21" descr="A green and yellow chart with black dots&#10;&#10;Description automatically generated">
            <a:extLst>
              <a:ext uri="{FF2B5EF4-FFF2-40B4-BE49-F238E27FC236}">
                <a16:creationId xmlns:a16="http://schemas.microsoft.com/office/drawing/2014/main" id="{880C4C3E-671D-C20B-CFF6-ED9E6657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36" y="1799914"/>
            <a:ext cx="2466020" cy="2466020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49928A-89C9-73B1-0125-15AED2AA4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</a:t>
            </a:fld>
            <a:r>
              <a:rPr lang="en-AU" dirty="0"/>
              <a:t> </a:t>
            </a:r>
          </a:p>
        </p:txBody>
      </p:sp>
      <p:pic>
        <p:nvPicPr>
          <p:cNvPr id="6" name="Picture 5" descr="A qr code with a few squares&#10;&#10;Description automatically generated">
            <a:extLst>
              <a:ext uri="{FF2B5EF4-FFF2-40B4-BE49-F238E27FC236}">
                <a16:creationId xmlns:a16="http://schemas.microsoft.com/office/drawing/2014/main" id="{B2C9062F-75DE-5A11-AEFA-288BB4D83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34" y="17345"/>
            <a:ext cx="771550" cy="771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2F21E-53D9-1CB0-7C76-C99A0FFBF935}"/>
              </a:ext>
            </a:extLst>
          </p:cNvPr>
          <p:cNvSpPr txBox="1"/>
          <p:nvPr/>
        </p:nvSpPr>
        <p:spPr>
          <a:xfrm>
            <a:off x="4752522" y="3591882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www.inlab.au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5F36-AEC2-8EEB-4E29-7B2FD35D2563}"/>
              </a:ext>
            </a:extLst>
          </p:cNvPr>
          <p:cNvSpPr txBox="1"/>
          <p:nvPr/>
        </p:nvSpPr>
        <p:spPr>
          <a:xfrm>
            <a:off x="5585238" y="773341"/>
            <a:ext cx="2384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Border Collie Optimization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561E3-1966-4097-0C9D-E9427C57F65B}"/>
              </a:ext>
            </a:extLst>
          </p:cNvPr>
          <p:cNvCxnSpPr>
            <a:cxnSpLocks/>
          </p:cNvCxnSpPr>
          <p:nvPr/>
        </p:nvCxnSpPr>
        <p:spPr>
          <a:xfrm flipH="1">
            <a:off x="8028384" y="1923678"/>
            <a:ext cx="326850" cy="747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527BE3-2CA9-0E6B-139D-2CC94D7CA454}"/>
              </a:ext>
            </a:extLst>
          </p:cNvPr>
          <p:cNvSpPr txBox="1"/>
          <p:nvPr/>
        </p:nvSpPr>
        <p:spPr>
          <a:xfrm>
            <a:off x="7666975" y="163001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F3D55-517E-8FF3-127C-AA2275ED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3305-70CF-0966-B528-2BA518DD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14004B-9594-8606-8A10-F211A620643E}"/>
              </a:ext>
            </a:extLst>
          </p:cNvPr>
          <p:cNvSpPr/>
          <p:nvPr/>
        </p:nvSpPr>
        <p:spPr>
          <a:xfrm>
            <a:off x="5076056" y="710098"/>
            <a:ext cx="3600400" cy="3661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FDB7C-CC2B-A726-39B5-5989505D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Beyond this meeting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34B26-9001-6CB6-CFC8-F332F357C9D5}"/>
              </a:ext>
            </a:extLst>
          </p:cNvPr>
          <p:cNvSpPr txBox="1"/>
          <p:nvPr/>
        </p:nvSpPr>
        <p:spPr>
          <a:xfrm>
            <a:off x="397082" y="870777"/>
            <a:ext cx="4533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key aspect of </a:t>
            </a:r>
            <a:r>
              <a:rPr lang="en-US" dirty="0" err="1"/>
              <a:t>CoFI</a:t>
            </a:r>
            <a:r>
              <a:rPr lang="en-US" dirty="0"/>
              <a:t> is the flexibility provided for exploration and experimentation in inversion</a:t>
            </a:r>
          </a:p>
          <a:p>
            <a:endParaRPr lang="en-US" dirty="0"/>
          </a:p>
          <a:p>
            <a:r>
              <a:rPr lang="en-US" dirty="0"/>
              <a:t>Created examples and brought existing capabilities together</a:t>
            </a:r>
          </a:p>
          <a:p>
            <a:endParaRPr lang="en-US" dirty="0"/>
          </a:p>
          <a:p>
            <a:r>
              <a:rPr lang="en-US" dirty="0"/>
              <a:t>Making unique approaches accessible through the common interface and grow the set of examples</a:t>
            </a:r>
          </a:p>
          <a:p>
            <a:endParaRPr lang="en-US" dirty="0"/>
          </a:p>
          <a:p>
            <a:r>
              <a:rPr lang="en-US" dirty="0"/>
              <a:t>A FAIR example driven framework…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5C5B64CE-1260-5F3A-EC59-FE849D99D8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47CA4-5173-0C04-DBDA-F37CF72189F2}"/>
              </a:ext>
            </a:extLst>
          </p:cNvPr>
          <p:cNvSpPr txBox="1"/>
          <p:nvPr/>
        </p:nvSpPr>
        <p:spPr>
          <a:xfrm>
            <a:off x="5364124" y="887799"/>
            <a:ext cx="30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conversation about  </a:t>
            </a:r>
            <a:r>
              <a:rPr lang="en-US" sz="1200" dirty="0" err="1"/>
              <a:t>CoFI</a:t>
            </a:r>
            <a:r>
              <a:rPr lang="en-US" sz="1200" dirty="0"/>
              <a:t> over coffee is just the beginning…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920A8-091D-AC17-D1F0-E2AF97FA04D7}"/>
              </a:ext>
            </a:extLst>
          </p:cNvPr>
          <p:cNvSpPr txBox="1"/>
          <p:nvPr/>
        </p:nvSpPr>
        <p:spPr>
          <a:xfrm>
            <a:off x="5288990" y="3503323"/>
            <a:ext cx="33874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Explore our examples</a:t>
            </a:r>
          </a:p>
          <a:p>
            <a:endParaRPr lang="en-US" sz="400" b="1" dirty="0"/>
          </a:p>
          <a:p>
            <a:r>
              <a:rPr lang="en-US" sz="1100" b="1" dirty="0"/>
              <a:t>Setup your own inverse problem</a:t>
            </a:r>
          </a:p>
          <a:p>
            <a:endParaRPr lang="en-US" sz="400" b="1" dirty="0"/>
          </a:p>
          <a:p>
            <a:r>
              <a:rPr lang="en-US" sz="1100" b="1" dirty="0"/>
              <a:t>Let us know what you think</a:t>
            </a:r>
          </a:p>
          <a:p>
            <a:endParaRPr lang="en-US" sz="1000" dirty="0"/>
          </a:p>
        </p:txBody>
      </p:sp>
      <p:pic>
        <p:nvPicPr>
          <p:cNvPr id="11" name="Picture 10" descr="A cup of coffee on a saucer&#10;&#10;Description automatically generated">
            <a:extLst>
              <a:ext uri="{FF2B5EF4-FFF2-40B4-BE49-F238E27FC236}">
                <a16:creationId xmlns:a16="http://schemas.microsoft.com/office/drawing/2014/main" id="{0769BC5B-C678-E7D5-0A5C-24951A0F6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24" y="1387875"/>
            <a:ext cx="3096308" cy="2059045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D4CABCF-558A-E79E-26FE-96C1C6971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32" y="3585306"/>
            <a:ext cx="701791" cy="70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328CA-641C-2CD6-FA7C-8308B84EF179}"/>
              </a:ext>
            </a:extLst>
          </p:cNvPr>
          <p:cNvSpPr txBox="1"/>
          <p:nvPr/>
        </p:nvSpPr>
        <p:spPr>
          <a:xfrm>
            <a:off x="7153514" y="1431447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www.inlab.au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4141A0-EB14-C2D2-1007-57D63918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Upcoming capabilities…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EC1E6F7-EE98-9864-9B92-DA4C72216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2A9-408A-3A06-57AF-12B09D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F1AE4-36BD-D9BE-0651-7D53245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Wrap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34EAE-85BB-03D5-17CA-C8366B91BA15}"/>
              </a:ext>
            </a:extLst>
          </p:cNvPr>
          <p:cNvSpPr txBox="1"/>
          <p:nvPr/>
        </p:nvSpPr>
        <p:spPr>
          <a:xfrm>
            <a:off x="383715" y="1173182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Feedback:</a:t>
            </a:r>
          </a:p>
          <a:p>
            <a:pPr lvl="1"/>
            <a:r>
              <a:rPr lang="en-US" dirty="0"/>
              <a:t>Choosing priorities: Expanding the methods; the examples, building a community;</a:t>
            </a:r>
          </a:p>
          <a:p>
            <a:pPr lvl="1"/>
            <a:br>
              <a:rPr lang="en-US" dirty="0"/>
            </a:br>
            <a:r>
              <a:rPr lang="en-US" dirty="0"/>
              <a:t>Wishlist includes: scalability (HPC); new examples; automatic differentiation, Surrogate modelling. Link to new optimization and sampling packages…</a:t>
            </a:r>
          </a:p>
          <a:p>
            <a:endParaRPr lang="en-US" dirty="0"/>
          </a:p>
          <a:p>
            <a:r>
              <a:rPr lang="en-US" dirty="0"/>
              <a:t>Work with us &amp; get involved:</a:t>
            </a:r>
          </a:p>
          <a:p>
            <a:pPr lvl="1"/>
            <a:r>
              <a:rPr lang="en-AU" dirty="0"/>
              <a:t>c</a:t>
            </a:r>
            <a:r>
              <a:rPr lang="en-AU" dirty="0">
                <a:effectLst/>
              </a:rPr>
              <a:t>reating an application example using </a:t>
            </a:r>
            <a:r>
              <a:rPr lang="en-AU" dirty="0" err="1">
                <a:effectLst/>
              </a:rPr>
              <a:t>CoFI</a:t>
            </a:r>
            <a:r>
              <a:rPr lang="en-AU" dirty="0"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/>
              <a:t>join our slack community: 		raise an issue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effectLst/>
              </a:rPr>
              <a:t>    </a:t>
            </a:r>
            <a:r>
              <a:rPr lang="en-AU" dirty="0">
                <a:effectLst/>
              </a:rPr>
              <a:t>http://</a:t>
            </a:r>
            <a:r>
              <a:rPr lang="en-AU" dirty="0" err="1">
                <a:effectLst/>
              </a:rPr>
              <a:t>inlab.au</a:t>
            </a:r>
            <a:r>
              <a:rPr lang="en-AU" dirty="0">
                <a:effectLst/>
              </a:rPr>
              <a:t>/community </a:t>
            </a:r>
            <a:r>
              <a:rPr lang="en-AU" dirty="0"/>
              <a:t>	    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inlab</a:t>
            </a:r>
            <a:r>
              <a:rPr lang="en-AU" dirty="0"/>
              <a:t>-geo/</a:t>
            </a:r>
            <a:r>
              <a:rPr lang="en-AU" dirty="0" err="1"/>
              <a:t>cofi</a:t>
            </a:r>
            <a:r>
              <a:rPr lang="en-AU" dirty="0"/>
              <a:t>/issues</a:t>
            </a:r>
            <a:endParaRPr lang="en-AU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519A5-5186-0432-5EB2-EF4AFE5B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7" y="4545819"/>
            <a:ext cx="1440160" cy="585431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D9A1DDA-41B3-525C-0539-89B1BF595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02A91-3B90-0307-B8B8-17EB2BB6EC11}"/>
              </a:ext>
            </a:extLst>
          </p:cNvPr>
          <p:cNvSpPr txBox="1"/>
          <p:nvPr/>
        </p:nvSpPr>
        <p:spPr>
          <a:xfrm>
            <a:off x="1979712" y="651193"/>
            <a:ext cx="6621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This is an </a:t>
            </a:r>
            <a:r>
              <a:rPr lang="en-US" sz="3200" b="1" dirty="0">
                <a:solidFill>
                  <a:srgbClr val="C00000"/>
                </a:solidFill>
              </a:rPr>
              <a:t>open source </a:t>
            </a:r>
            <a:r>
              <a:rPr lang="en-US" sz="3200" dirty="0">
                <a:solidFill>
                  <a:srgbClr val="C0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11060128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865</TotalTime>
  <Words>292</Words>
  <Application>Microsoft Macintosh PowerPoint</Application>
  <PresentationFormat>On-screen Show (16:9)</PresentationFormat>
  <Paragraphs>43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But what about my favourite metaheuristic optimiser?</vt:lpstr>
      <vt:lpstr>Beyond this meeting</vt:lpstr>
      <vt:lpstr>Upcoming capabilities…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111</cp:revision>
  <cp:lastPrinted>2024-02-06T05:29:14Z</cp:lastPrinted>
  <dcterms:created xsi:type="dcterms:W3CDTF">2024-01-02T22:42:33Z</dcterms:created>
  <dcterms:modified xsi:type="dcterms:W3CDTF">2025-05-30T01:34:45Z</dcterms:modified>
</cp:coreProperties>
</file>